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468" r:id="rId3"/>
    <p:sldId id="264" r:id="rId4"/>
    <p:sldId id="469" r:id="rId5"/>
    <p:sldId id="380" r:id="rId6"/>
    <p:sldId id="488" r:id="rId7"/>
    <p:sldId id="378" r:id="rId8"/>
    <p:sldId id="298" r:id="rId9"/>
    <p:sldId id="475" r:id="rId10"/>
    <p:sldId id="471" r:id="rId11"/>
    <p:sldId id="447" r:id="rId12"/>
    <p:sldId id="449" r:id="rId13"/>
    <p:sldId id="439" r:id="rId14"/>
    <p:sldId id="720" r:id="rId15"/>
    <p:sldId id="721" r:id="rId16"/>
    <p:sldId id="482" r:id="rId17"/>
    <p:sldId id="489" r:id="rId18"/>
    <p:sldId id="472" r:id="rId19"/>
    <p:sldId id="441" r:id="rId20"/>
    <p:sldId id="462" r:id="rId21"/>
    <p:sldId id="491" r:id="rId22"/>
    <p:sldId id="483" r:id="rId23"/>
    <p:sldId id="484" r:id="rId24"/>
    <p:sldId id="446" r:id="rId25"/>
    <p:sldId id="476" r:id="rId26"/>
    <p:sldId id="454" r:id="rId27"/>
    <p:sldId id="451" r:id="rId28"/>
    <p:sldId id="452" r:id="rId29"/>
    <p:sldId id="492" r:id="rId30"/>
    <p:sldId id="458" r:id="rId31"/>
    <p:sldId id="455" r:id="rId32"/>
    <p:sldId id="493" r:id="rId33"/>
    <p:sldId id="477" r:id="rId34"/>
    <p:sldId id="438" r:id="rId35"/>
    <p:sldId id="490" r:id="rId36"/>
    <p:sldId id="406" r:id="rId37"/>
    <p:sldId id="444" r:id="rId38"/>
    <p:sldId id="445" r:id="rId39"/>
    <p:sldId id="456" r:id="rId40"/>
    <p:sldId id="457" r:id="rId41"/>
    <p:sldId id="459" r:id="rId42"/>
    <p:sldId id="722" r:id="rId43"/>
    <p:sldId id="479" r:id="rId44"/>
    <p:sldId id="460" r:id="rId45"/>
    <p:sldId id="465" r:id="rId46"/>
    <p:sldId id="466" r:id="rId47"/>
    <p:sldId id="522" r:id="rId48"/>
    <p:sldId id="480" r:id="rId49"/>
    <p:sldId id="518" r:id="rId50"/>
    <p:sldId id="481" r:id="rId51"/>
    <p:sldId id="487" r:id="rId52"/>
    <p:sldId id="261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50" autoAdjust="0"/>
    <p:restoredTop sz="95291" autoAdjust="0"/>
  </p:normalViewPr>
  <p:slideViewPr>
    <p:cSldViewPr>
      <p:cViewPr varScale="1">
        <p:scale>
          <a:sx n="84" d="100"/>
          <a:sy n="84" d="100"/>
        </p:scale>
        <p:origin x="67" y="13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73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05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44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4411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90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5257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668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0458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9197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2816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714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376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6143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442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8821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98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5114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2113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1534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3934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7910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6686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997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7184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4405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8080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452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9389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6860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638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488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0692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7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430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59210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5001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013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92431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733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09080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1004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3521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6826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215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65030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87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93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331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2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0" Type="http://schemas.openxmlformats.org/officeDocument/2006/relationships/image" Target="../media/image510.png"/><Relationship Id="rId4" Type="http://schemas.openxmlformats.org/officeDocument/2006/relationships/image" Target="../media/image390.png"/><Relationship Id="rId9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2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1.png"/><Relationship Id="rId5" Type="http://schemas.openxmlformats.org/officeDocument/2006/relationships/image" Target="../media/image540.png"/><Relationship Id="rId10" Type="http://schemas.openxmlformats.org/officeDocument/2006/relationships/image" Target="../media/image550.png"/><Relationship Id="rId4" Type="http://schemas.openxmlformats.org/officeDocument/2006/relationships/image" Target="../media/image530.png"/><Relationship Id="rId9" Type="http://schemas.openxmlformats.org/officeDocument/2006/relationships/image" Target="../media/image5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1.png"/><Relationship Id="rId11" Type="http://schemas.openxmlformats.org/officeDocument/2006/relationships/image" Target="../media/image63.png"/><Relationship Id="rId5" Type="http://schemas.openxmlformats.org/officeDocument/2006/relationships/image" Target="../media/image641.png"/><Relationship Id="rId10" Type="http://schemas.openxmlformats.org/officeDocument/2006/relationships/image" Target="../media/image87.png"/><Relationship Id="rId4" Type="http://schemas.openxmlformats.org/officeDocument/2006/relationships/image" Target="../media/image631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2.pn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5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0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2.png"/><Relationship Id="rId7" Type="http://schemas.openxmlformats.org/officeDocument/2006/relationships/image" Target="../media/image640.png"/><Relationship Id="rId12" Type="http://schemas.openxmlformats.org/officeDocument/2006/relationships/image" Target="../media/image7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11" Type="http://schemas.openxmlformats.org/officeDocument/2006/relationships/image" Target="../media/image740.png"/><Relationship Id="rId5" Type="http://schemas.openxmlformats.org/officeDocument/2006/relationships/image" Target="../media/image72.png"/><Relationship Id="rId10" Type="http://schemas.openxmlformats.org/officeDocument/2006/relationships/image" Target="../media/image730.png"/><Relationship Id="rId4" Type="http://schemas.openxmlformats.org/officeDocument/2006/relationships/image" Target="../media/image71.png"/><Relationship Id="rId9" Type="http://schemas.openxmlformats.org/officeDocument/2006/relationships/image" Target="../media/image7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0.png"/><Relationship Id="rId11" Type="http://schemas.openxmlformats.org/officeDocument/2006/relationships/image" Target="../media/image721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11.png"/><Relationship Id="rId4" Type="http://schemas.openxmlformats.org/officeDocument/2006/relationships/image" Target="../media/image66.png"/><Relationship Id="rId9" Type="http://schemas.openxmlformats.org/officeDocument/2006/relationships/image" Target="../media/image690.png"/><Relationship Id="rId1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12" Type="http://schemas.openxmlformats.org/officeDocument/2006/relationships/image" Target="../media/image6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0.png"/><Relationship Id="rId11" Type="http://schemas.openxmlformats.org/officeDocument/2006/relationships/image" Target="../media/image610.png"/><Relationship Id="rId5" Type="http://schemas.openxmlformats.org/officeDocument/2006/relationships/image" Target="../media/image890.png"/><Relationship Id="rId10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11" Type="http://schemas.openxmlformats.org/officeDocument/2006/relationships/image" Target="../media/image93.emf"/><Relationship Id="rId5" Type="http://schemas.openxmlformats.org/officeDocument/2006/relationships/image" Target="../media/image97.png"/><Relationship Id="rId15" Type="http://schemas.openxmlformats.org/officeDocument/2006/relationships/image" Target="../media/image112.png"/><Relationship Id="rId10" Type="http://schemas.openxmlformats.org/officeDocument/2006/relationships/image" Target="../media/image114.png"/><Relationship Id="rId4" Type="http://schemas.openxmlformats.org/officeDocument/2006/relationships/image" Target="../media/image920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2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0.png"/><Relationship Id="rId9" Type="http://schemas.openxmlformats.org/officeDocument/2006/relationships/image" Target="../media/image1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0.png"/><Relationship Id="rId9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2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11" Type="http://schemas.openxmlformats.org/officeDocument/2006/relationships/image" Target="../media/image10.emf"/><Relationship Id="rId5" Type="http://schemas.openxmlformats.org/officeDocument/2006/relationships/image" Target="../media/image10.png"/><Relationship Id="rId10" Type="http://schemas.openxmlformats.org/officeDocument/2006/relationships/image" Target="../media/image9.emf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400207CD-8E54-4740-BC6E-F01C9F4222B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1.04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простую линейную модель машинного 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520152" y="1309343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52" y="1309343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927648" y="1340768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340768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767408" y="2060848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060848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551384" y="4581128"/>
                <a:ext cx="1991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581128"/>
                <a:ext cx="19914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7455242" y="5244945"/>
                <a:ext cx="1306961" cy="892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242" y="5244945"/>
                <a:ext cx="1306961" cy="892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/>
              <p:nvPr/>
            </p:nvSpPr>
            <p:spPr>
              <a:xfrm>
                <a:off x="9336360" y="5229200"/>
                <a:ext cx="1298689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5229200"/>
                <a:ext cx="1298689" cy="8897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47328" y="2996952"/>
                <a:ext cx="59046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996952"/>
                <a:ext cx="5904657" cy="461665"/>
              </a:xfrm>
              <a:prstGeom prst="rect">
                <a:avLst/>
              </a:prstGeom>
              <a:blipFill>
                <a:blip r:embed="rId11"/>
                <a:stretch>
                  <a:fillRect l="-310" t="-12000" b="-29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119336" y="3645024"/>
                <a:ext cx="47967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645024"/>
                <a:ext cx="4796786" cy="830997"/>
              </a:xfrm>
              <a:prstGeom prst="rect">
                <a:avLst/>
              </a:prstGeom>
              <a:blipFill>
                <a:blip r:embed="rId12"/>
                <a:stretch>
                  <a:fillRect l="-382" t="-661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/>
          <p:cNvSpPr txBox="1">
            <a:spLocks/>
          </p:cNvSpPr>
          <p:nvPr/>
        </p:nvSpPr>
        <p:spPr>
          <a:xfrm>
            <a:off x="220756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4142"/>
          <a:stretch/>
        </p:blipFill>
        <p:spPr>
          <a:xfrm>
            <a:off x="5519936" y="999034"/>
            <a:ext cx="6607537" cy="42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0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 которых нам хватит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B4151-C655-4339-9049-586A123172B0}"/>
                  </a:ext>
                </a:extLst>
              </p:cNvPr>
              <p:cNvSpPr txBox="1"/>
              <p:nvPr/>
            </p:nvSpPr>
            <p:spPr>
              <a:xfrm>
                <a:off x="4062821" y="5873373"/>
                <a:ext cx="26918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B4151-C655-4339-9049-586A1231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821" y="5873373"/>
                <a:ext cx="2691827" cy="829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D8B023-87AE-4C05-B501-B9E85083DC42}"/>
                  </a:ext>
                </a:extLst>
              </p:cNvPr>
              <p:cNvSpPr txBox="1"/>
              <p:nvPr/>
            </p:nvSpPr>
            <p:spPr>
              <a:xfrm>
                <a:off x="2716612" y="1187719"/>
                <a:ext cx="116769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D8B023-87AE-4C05-B501-B9E85083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12" y="1187719"/>
                <a:ext cx="1167691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8AA93C-CF45-4D17-8EC8-D27308F52153}"/>
                  </a:ext>
                </a:extLst>
              </p:cNvPr>
              <p:cNvSpPr txBox="1"/>
              <p:nvPr/>
            </p:nvSpPr>
            <p:spPr>
              <a:xfrm>
                <a:off x="2171489" y="4206856"/>
                <a:ext cx="678499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8AA93C-CF45-4D17-8EC8-D27308F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89" y="4206856"/>
                <a:ext cx="6784999" cy="820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01110F-0B63-4B65-818B-D07C4FE55B0A}"/>
                  </a:ext>
                </a:extLst>
              </p:cNvPr>
              <p:cNvSpPr txBox="1"/>
              <p:nvPr/>
            </p:nvSpPr>
            <p:spPr>
              <a:xfrm>
                <a:off x="6476884" y="5077134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01110F-0B63-4B65-818B-D07C4FE5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884" y="5077134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1225FC-A86B-4EB9-A6BB-85A8F70D8556}"/>
                  </a:ext>
                </a:extLst>
              </p:cNvPr>
              <p:cNvSpPr txBox="1"/>
              <p:nvPr/>
            </p:nvSpPr>
            <p:spPr>
              <a:xfrm>
                <a:off x="3106721" y="5229045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1225FC-A86B-4EB9-A6BB-85A8F70D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21" y="5229045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9E5DAC-0EE4-49D1-8A4C-0C92D5BE9308}"/>
                  </a:ext>
                </a:extLst>
              </p:cNvPr>
              <p:cNvSpPr txBox="1"/>
              <p:nvPr/>
            </p:nvSpPr>
            <p:spPr>
              <a:xfrm>
                <a:off x="4825227" y="5288887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9E5DAC-0EE4-49D1-8A4C-0C92D5BE9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227" y="5288887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C95F01-FCF3-4C21-A2AC-F6BC7799CF45}"/>
              </a:ext>
            </a:extLst>
          </p:cNvPr>
          <p:cNvSpPr/>
          <p:nvPr/>
        </p:nvSpPr>
        <p:spPr>
          <a:xfrm>
            <a:off x="178750" y="1409804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0F076E-A5DA-495C-9C32-A66F84BA950B}"/>
              </a:ext>
            </a:extLst>
          </p:cNvPr>
          <p:cNvSpPr/>
          <p:nvPr/>
        </p:nvSpPr>
        <p:spPr>
          <a:xfrm>
            <a:off x="160791" y="4068136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63F3696-E252-4696-8239-C9BC25EC71C3}"/>
                  </a:ext>
                </a:extLst>
              </p:cNvPr>
              <p:cNvSpPr/>
              <p:nvPr/>
            </p:nvSpPr>
            <p:spPr>
              <a:xfrm>
                <a:off x="4263447" y="1347867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63F3696-E252-4696-8239-C9BC25EC7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47" y="1347867"/>
                <a:ext cx="3273327" cy="513282"/>
              </a:xfrm>
              <a:prstGeom prst="rect">
                <a:avLst/>
              </a:prstGeom>
              <a:blipFill>
                <a:blip r:embed="rId10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DB01E3C-E3D6-4920-94C8-887453F925BE}"/>
                  </a:ext>
                </a:extLst>
              </p:cNvPr>
              <p:cNvSpPr/>
              <p:nvPr/>
            </p:nvSpPr>
            <p:spPr>
              <a:xfrm>
                <a:off x="9356792" y="4285779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константы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DB01E3C-E3D6-4920-94C8-887453F92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792" y="4285779"/>
                <a:ext cx="3273327" cy="513282"/>
              </a:xfrm>
              <a:prstGeom prst="rect">
                <a:avLst/>
              </a:prstGeom>
              <a:blipFill>
                <a:blip r:embed="rId11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306AA9C-8BBC-41AE-A422-694CAEE0BB90}"/>
              </a:ext>
            </a:extLst>
          </p:cNvPr>
          <p:cNvSpPr/>
          <p:nvPr/>
        </p:nvSpPr>
        <p:spPr>
          <a:xfrm>
            <a:off x="176468" y="2381914"/>
            <a:ext cx="3148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919FCB-2560-49D9-8367-A3B628D2A59A}"/>
                  </a:ext>
                </a:extLst>
              </p:cNvPr>
              <p:cNvSpPr txBox="1"/>
              <p:nvPr/>
            </p:nvSpPr>
            <p:spPr>
              <a:xfrm>
                <a:off x="3381948" y="2217217"/>
                <a:ext cx="618194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919FCB-2560-49D9-8367-A3B628D2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48" y="2217217"/>
                <a:ext cx="6181949" cy="836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B0A95C-7C35-42E9-8CCC-5A0601C0EB5A}"/>
                  </a:ext>
                </a:extLst>
              </p:cNvPr>
              <p:cNvSpPr txBox="1"/>
              <p:nvPr/>
            </p:nvSpPr>
            <p:spPr>
              <a:xfrm>
                <a:off x="3276809" y="3270557"/>
                <a:ext cx="369036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B0A95C-7C35-42E9-8CCC-5A0601C0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09" y="3270557"/>
                <a:ext cx="3690369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EBC472B-DA22-45E9-A7A9-ACB3D8AB0385}"/>
                  </a:ext>
                </a:extLst>
              </p:cNvPr>
              <p:cNvSpPr/>
              <p:nvPr/>
            </p:nvSpPr>
            <p:spPr>
              <a:xfrm>
                <a:off x="7391654" y="3386485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константа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EBC472B-DA22-45E9-A7A9-ACB3D8AB0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54" y="3386485"/>
                <a:ext cx="3273327" cy="513282"/>
              </a:xfrm>
              <a:prstGeom prst="rect">
                <a:avLst/>
              </a:prstGeom>
              <a:blipFill>
                <a:blip r:embed="rId14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EAF7D36-2259-42BE-A98B-CC550BCFC314}"/>
              </a:ext>
            </a:extLst>
          </p:cNvPr>
          <p:cNvSpPr/>
          <p:nvPr/>
        </p:nvSpPr>
        <p:spPr>
          <a:xfrm>
            <a:off x="176468" y="5217784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4305069-B860-40BE-A2A1-8CC54931808A}"/>
              </a:ext>
            </a:extLst>
          </p:cNvPr>
          <p:cNvSpPr/>
          <p:nvPr/>
        </p:nvSpPr>
        <p:spPr>
          <a:xfrm>
            <a:off x="160791" y="6057065"/>
            <a:ext cx="3902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</p:spTree>
    <p:extLst>
      <p:ext uri="{BB962C8B-B14F-4D97-AF65-F5344CB8AC3E}">
        <p14:creationId xmlns:p14="http://schemas.microsoft.com/office/powerpoint/2010/main" val="96102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2874430" y="1334798"/>
                <a:ext cx="4761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430" y="1334798"/>
                <a:ext cx="476168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9129491" y="1308780"/>
                <a:ext cx="2502480" cy="868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491" y="1308780"/>
                <a:ext cx="2502480" cy="868699"/>
              </a:xfrm>
              <a:prstGeom prst="rect">
                <a:avLst/>
              </a:prstGeom>
              <a:blipFill>
                <a:blip r:embed="rId5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6759104" y="2348880"/>
                <a:ext cx="472546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104" y="2348880"/>
                <a:ext cx="4725460" cy="874855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722489" y="4551899"/>
                <a:ext cx="4974695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489" y="4551899"/>
                <a:ext cx="4974695" cy="812530"/>
              </a:xfrm>
              <a:prstGeom prst="rect">
                <a:avLst/>
              </a:prstGeom>
              <a:blipFill>
                <a:blip r:embed="rId7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186470" y="1515863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0" y="1515863"/>
                <a:ext cx="22602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/>
              <p:nvPr/>
            </p:nvSpPr>
            <p:spPr>
              <a:xfrm>
                <a:off x="191344" y="4581128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4581128"/>
                <a:ext cx="2520280" cy="10186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/>
              <p:nvPr/>
            </p:nvSpPr>
            <p:spPr>
              <a:xfrm>
                <a:off x="2783632" y="5661248"/>
                <a:ext cx="1586973" cy="983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5661248"/>
                <a:ext cx="1586973" cy="9839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/>
              <p:nvPr/>
            </p:nvSpPr>
            <p:spPr>
              <a:xfrm>
                <a:off x="171381" y="5729403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1" y="5729403"/>
                <a:ext cx="2541529" cy="9852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/>
              <p:nvPr/>
            </p:nvSpPr>
            <p:spPr>
              <a:xfrm>
                <a:off x="2078098" y="4573023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98" y="4573023"/>
                <a:ext cx="4424139" cy="9741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/>
              <p:nvPr/>
            </p:nvSpPr>
            <p:spPr>
              <a:xfrm>
                <a:off x="-19876" y="2257216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876" y="2257216"/>
                <a:ext cx="2520280" cy="1021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/>
              <p:nvPr/>
            </p:nvSpPr>
            <p:spPr>
              <a:xfrm>
                <a:off x="2639616" y="3429000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429000"/>
                <a:ext cx="1491627" cy="1022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/>
              <p:nvPr/>
            </p:nvSpPr>
            <p:spPr>
              <a:xfrm>
                <a:off x="160395" y="3435870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5" y="3435870"/>
                <a:ext cx="2474203" cy="9852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/>
              <p:nvPr/>
            </p:nvSpPr>
            <p:spPr>
              <a:xfrm>
                <a:off x="1814682" y="2249558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682" y="2249558"/>
                <a:ext cx="4424139" cy="9741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5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2995258" y="1074182"/>
                <a:ext cx="5391476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258" y="1074182"/>
                <a:ext cx="5391476" cy="87485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2783632" y="1991973"/>
                <a:ext cx="6050053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991973"/>
                <a:ext cx="6050053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/>
              <p:nvPr/>
            </p:nvSpPr>
            <p:spPr>
              <a:xfrm>
                <a:off x="3274687" y="3997743"/>
                <a:ext cx="6235810" cy="81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687" y="3997743"/>
                <a:ext cx="6235810" cy="817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/>
              <p:nvPr/>
            </p:nvSpPr>
            <p:spPr>
              <a:xfrm>
                <a:off x="3138972" y="5091524"/>
                <a:ext cx="6369885" cy="81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72" y="5091524"/>
                <a:ext cx="6369885" cy="8179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4760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22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99293" y="5694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Как бы нам это упростить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-3000" y="897006"/>
                <a:ext cx="8486789" cy="2027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1∗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1∗</m:t>
                      </m:r>
                      <m:sSub>
                        <m:sSubPr>
                          <m:ctrlP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0" y="897006"/>
                <a:ext cx="8486789" cy="2027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1E0D04D-1368-439C-A128-DE9990B2E197}"/>
                  </a:ext>
                </a:extLst>
              </p:cNvPr>
              <p:cNvSpPr/>
              <p:nvPr/>
            </p:nvSpPr>
            <p:spPr>
              <a:xfrm>
                <a:off x="7247192" y="4581128"/>
                <a:ext cx="4808688" cy="1988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1E0D04D-1368-439C-A128-DE9990B2E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192" y="4581128"/>
                <a:ext cx="4808688" cy="1988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0155502-D59E-9DB7-43B5-8347D1C95CF2}"/>
                  </a:ext>
                </a:extLst>
              </p:cNvPr>
              <p:cNvSpPr/>
              <p:nvPr/>
            </p:nvSpPr>
            <p:spPr>
              <a:xfrm>
                <a:off x="7267392" y="2696001"/>
                <a:ext cx="4459939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:r>
                  <a:rPr lang="en-US" sz="2800" i="1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0155502-D59E-9DB7-43B5-8347D1C95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92" y="2696001"/>
                <a:ext cx="4459939" cy="1815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5445D7-C0A8-EFE2-0694-0E4F730A829D}"/>
                  </a:ext>
                </a:extLst>
              </p:cNvPr>
              <p:cNvSpPr/>
              <p:nvPr/>
            </p:nvSpPr>
            <p:spPr>
              <a:xfrm>
                <a:off x="278147" y="3018341"/>
                <a:ext cx="2983381" cy="1396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5445D7-C0A8-EFE2-0694-0E4F730A8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47" y="3018341"/>
                <a:ext cx="2983381" cy="1396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A330AD9-162B-DD6B-45B6-B6777AF29DA6}"/>
                  </a:ext>
                </a:extLst>
              </p:cNvPr>
              <p:cNvSpPr/>
              <p:nvPr/>
            </p:nvSpPr>
            <p:spPr>
              <a:xfrm>
                <a:off x="3518507" y="2946333"/>
                <a:ext cx="3475310" cy="1396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A330AD9-162B-DD6B-45B6-B6777AF29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507" y="2946333"/>
                <a:ext cx="3475310" cy="13960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8924EF9-3FE5-5B6F-7B18-9211DC5E1283}"/>
                  </a:ext>
                </a:extLst>
              </p:cNvPr>
              <p:cNvSpPr/>
              <p:nvPr/>
            </p:nvSpPr>
            <p:spPr>
              <a:xfrm>
                <a:off x="128568" y="4397973"/>
                <a:ext cx="3171958" cy="1934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8924EF9-3FE5-5B6F-7B18-9211DC5E1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68" y="4397973"/>
                <a:ext cx="3171958" cy="19341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FC1D06-AF68-FAEE-9C17-D4E514EC4993}"/>
                  </a:ext>
                </a:extLst>
              </p:cNvPr>
              <p:cNvSpPr txBox="1"/>
              <p:nvPr/>
            </p:nvSpPr>
            <p:spPr>
              <a:xfrm>
                <a:off x="3791744" y="4869160"/>
                <a:ext cx="2094932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44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FC1D06-AF68-FAEE-9C17-D4E514EC4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4869160"/>
                <a:ext cx="2094932" cy="12618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6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7973918" y="968169"/>
                <a:ext cx="2983381" cy="1396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918" y="968169"/>
                <a:ext cx="2983381" cy="1396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7929523" y="2361702"/>
                <a:ext cx="3475310" cy="1396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523" y="2361702"/>
                <a:ext cx="3475310" cy="13960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7824192" y="3819509"/>
                <a:ext cx="3126240" cy="1027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3819509"/>
                <a:ext cx="3126240" cy="10270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/>
              <p:nvPr/>
            </p:nvSpPr>
            <p:spPr>
              <a:xfrm>
                <a:off x="315560" y="3296928"/>
                <a:ext cx="5329088" cy="1274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4400" b="0" i="1" baseline="30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44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sz="32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0" y="3296928"/>
                <a:ext cx="5329088" cy="12740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622983" y="5156650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sz="3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983" y="5156650"/>
                <a:ext cx="4946034" cy="844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5C3A8EB5-B4BD-EE3A-11E2-5C48F170FCEE}"/>
                  </a:ext>
                </a:extLst>
              </p:cNvPr>
              <p:cNvSpPr/>
              <p:nvPr/>
            </p:nvSpPr>
            <p:spPr>
              <a:xfrm>
                <a:off x="382597" y="1124744"/>
                <a:ext cx="6235810" cy="81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5C3A8EB5-B4BD-EE3A-11E2-5C48F170F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7" y="1124744"/>
                <a:ext cx="6235810" cy="8179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D4AC8B2-FE33-1EC6-66B5-ED2F03602650}"/>
                  </a:ext>
                </a:extLst>
              </p:cNvPr>
              <p:cNvSpPr/>
              <p:nvPr/>
            </p:nvSpPr>
            <p:spPr>
              <a:xfrm>
                <a:off x="315560" y="2106090"/>
                <a:ext cx="6369885" cy="81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D4AC8B2-FE33-1EC6-66B5-ED2F03602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0" y="2106090"/>
                <a:ext cx="6369885" cy="8179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75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84919" y="1246413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1805 году французский математик Адриан-Мари Лежандр опубликовал метод подгонки линии к набору точек.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– что-то про кометы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32" y="1124744"/>
            <a:ext cx="1440160" cy="18002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624392" y="2996952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343472" y="2227220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Четыре года спустя 24-летний немецкий вундеркинд Карл Фридрих Гаусс настаивал на том, что он использовал тот же метод с 1795 года, но считал его слишком тривиальным, чтобы о нем писать.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343472" y="3177183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Утверждение Гаусса побудило Лежандра анонимно опубликовать приложение, в котором отмечалось, что «один очень знаменитый геометр без колебаний присвоил этот метод».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440" y="3501008"/>
            <a:ext cx="1569231" cy="2016224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9815736" y="5589240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https://en.wikipedia.org/wiki/Carl_Friedrich_Gauss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839416" y="4342765"/>
            <a:ext cx="52565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1922 году английские статистики Рональд Фишер и Карл Пирсон показали, как линейная регрессия вписывается в общую статистическую структуру корреляции и распределения, что сделало ее полезной во всех науках. 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5375921" y="6093296"/>
            <a:ext cx="23762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https://en.wikipedia.org/wiki/Karl_Pearson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6"/>
          <a:srcRect b="12546"/>
          <a:stretch/>
        </p:blipFill>
        <p:spPr>
          <a:xfrm>
            <a:off x="7968208" y="4365104"/>
            <a:ext cx="1389749" cy="170155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84" y="4437112"/>
            <a:ext cx="1258140" cy="1647020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7824192" y="6093296"/>
            <a:ext cx="2016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https://en.wikipedia.org/wiki/Ronald_Fisher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  <p:bldP spid="17" grpId="0"/>
      <p:bldP spid="18" grpId="0"/>
      <p:bldP spid="20" grpId="0"/>
      <p:bldP spid="21" grpId="0"/>
      <p:bldP spid="23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10" y="2226995"/>
            <a:ext cx="1440160" cy="18002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126082" y="4126635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85" y="1412776"/>
            <a:ext cx="3977641" cy="3977641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542" y="2495372"/>
            <a:ext cx="5724052" cy="1916718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3250282" y="5614059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 err="1">
                <a:solidFill>
                  <a:schemeClr val="bg1"/>
                </a:solidFill>
              </a:rPr>
              <a:t>Midjourney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733890" y="4678323"/>
            <a:ext cx="2956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>
                <a:solidFill>
                  <a:schemeClr val="bg1"/>
                </a:solidFill>
              </a:rPr>
              <a:t>Stable Diffusion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1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2423592" y="1268760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1268760"/>
                <a:ext cx="4946034" cy="84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/>
          <p:cNvSpPr/>
          <p:nvPr/>
        </p:nvSpPr>
        <p:spPr>
          <a:xfrm>
            <a:off x="5159896" y="2132856"/>
            <a:ext cx="4483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np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367808" y="2780928"/>
            <a:ext cx="667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]])</a:t>
            </a:r>
            <a:endParaRPr lang="es-E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-3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s-E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007768" y="3501008"/>
            <a:ext cx="78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np.linalg.inv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376136" y="2101431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36" y="2101431"/>
                <a:ext cx="168642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783632" y="2132856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2132856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24" y="2780928"/>
            <a:ext cx="504056" cy="179784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680" y="2780928"/>
            <a:ext cx="504056" cy="1797849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4799856" y="3933056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array([-5., 2.])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2783632" y="4725144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4725144"/>
                <a:ext cx="12738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407368" y="4725144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725144"/>
                <a:ext cx="154984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0" grpId="0"/>
      <p:bldP spid="23" grpId="0"/>
      <p:bldP spid="25" grpId="0"/>
      <p:bldP spid="32" grpId="0"/>
      <p:bldP spid="35" grpId="0"/>
      <p:bldP spid="36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335360" y="1124744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9912424" y="1916832"/>
                <a:ext cx="2186752" cy="107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1916832"/>
                <a:ext cx="2186752" cy="1070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7608168" y="1988840"/>
                <a:ext cx="2554097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1988840"/>
                <a:ext cx="2554097" cy="1070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5303912" y="2060848"/>
                <a:ext cx="2313389" cy="793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060848"/>
                <a:ext cx="2313389" cy="793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35360" y="1916832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916832"/>
                <a:ext cx="4946034" cy="84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/>
              <p:nvPr/>
            </p:nvSpPr>
            <p:spPr>
              <a:xfrm>
                <a:off x="7680176" y="3284984"/>
                <a:ext cx="4074002" cy="1104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3284984"/>
                <a:ext cx="4074002" cy="11046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/>
              <p:nvPr/>
            </p:nvSpPr>
            <p:spPr>
              <a:xfrm>
                <a:off x="5087888" y="2996952"/>
                <a:ext cx="2682145" cy="172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996952"/>
                <a:ext cx="2682145" cy="1729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CA6D08-0E2E-4F01-BB01-97B1F637C720}"/>
              </a:ext>
            </a:extLst>
          </p:cNvPr>
          <p:cNvSpPr txBox="1"/>
          <p:nvPr/>
        </p:nvSpPr>
        <p:spPr>
          <a:xfrm>
            <a:off x="446946" y="2844225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Более одной переменной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/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198143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18" grpId="0"/>
      <p:bldP spid="19" grpId="0"/>
      <p:bldP spid="20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984B92-C2D4-04DC-4771-B57C5FFC2659}"/>
              </a:ext>
            </a:extLst>
          </p:cNvPr>
          <p:cNvSpPr/>
          <p:nvPr/>
        </p:nvSpPr>
        <p:spPr>
          <a:xfrm>
            <a:off x="479376" y="1484784"/>
            <a:ext cx="1130525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 с пропусками, дубликатами и странными значениями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 – нормализуем / стандартизуем / степенно преобразуем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сводим к Цифрам /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3917845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928903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если хочется нелинейную зависимость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D1384E3-5434-4A1D-8CDF-A49FE8A343AA}"/>
              </a:ext>
            </a:extLst>
          </p:cNvPr>
          <p:cNvSpPr/>
          <p:nvPr/>
        </p:nvSpPr>
        <p:spPr>
          <a:xfrm>
            <a:off x="911424" y="1340768"/>
            <a:ext cx="2610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a typeface="Verdana" panose="020B0604030504040204" pitchFamily="34" charset="0"/>
              </a:rPr>
              <a:t>Ряды Тейлора</a:t>
            </a:r>
            <a:endParaRPr lang="ru-RU" sz="40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D1384E3-5434-4A1D-8CDF-A49FE8A343AA}"/>
              </a:ext>
            </a:extLst>
          </p:cNvPr>
          <p:cNvSpPr/>
          <p:nvPr/>
        </p:nvSpPr>
        <p:spPr>
          <a:xfrm>
            <a:off x="301882" y="4261221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Ряды Фурье</a:t>
            </a:r>
            <a:endParaRPr lang="ru-RU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7DE9E2-6E6F-4649-8E94-05503B65C461}"/>
              </a:ext>
            </a:extLst>
          </p:cNvPr>
          <p:cNvSpPr txBox="1"/>
          <p:nvPr/>
        </p:nvSpPr>
        <p:spPr>
          <a:xfrm>
            <a:off x="166771" y="1920699"/>
            <a:ext cx="6555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Полиномиальная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/>
              <p:nvPr/>
            </p:nvSpPr>
            <p:spPr>
              <a:xfrm>
                <a:off x="550209" y="2498219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9" y="2498219"/>
                <a:ext cx="578812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/>
              <p:nvPr/>
            </p:nvSpPr>
            <p:spPr>
              <a:xfrm>
                <a:off x="550209" y="2968150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9" y="2968150"/>
                <a:ext cx="3198051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47682D8-95F6-40B4-ABBB-25E4697B696C}"/>
              </a:ext>
            </a:extLst>
          </p:cNvPr>
          <p:cNvSpPr txBox="1"/>
          <p:nvPr/>
        </p:nvSpPr>
        <p:spPr>
          <a:xfrm>
            <a:off x="301882" y="4883504"/>
            <a:ext cx="582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Нелинейная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”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/>
              <p:nvPr/>
            </p:nvSpPr>
            <p:spPr>
              <a:xfrm>
                <a:off x="6685992" y="5564125"/>
                <a:ext cx="3563179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i="1" baseline="-25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992" y="5564125"/>
                <a:ext cx="3563179" cy="1266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/>
              <p:nvPr/>
            </p:nvSpPr>
            <p:spPr>
              <a:xfrm>
                <a:off x="6787207" y="4894850"/>
                <a:ext cx="4475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); 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207" y="4894850"/>
                <a:ext cx="447519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/>
              <p:nvPr/>
            </p:nvSpPr>
            <p:spPr>
              <a:xfrm>
                <a:off x="473052" y="5576985"/>
                <a:ext cx="6225679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может быть любая функция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𝑠𝑖𝑛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cos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…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2" y="5576985"/>
                <a:ext cx="6225679" cy="954107"/>
              </a:xfrm>
              <a:prstGeom prst="rect">
                <a:avLst/>
              </a:prstGeom>
              <a:blipFill>
                <a:blip r:embed="rId8"/>
                <a:stretch>
                  <a:fillRect t="-7051" r="-195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4151784" y="1124744"/>
                <a:ext cx="3022238" cy="895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𝑚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3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4000" dirty="0"/>
                  <a:t> </a:t>
                </a:r>
                <a:endParaRPr lang="ru-RU" sz="40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1124744"/>
                <a:ext cx="3022238" cy="8959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3110194" y="4117205"/>
                <a:ext cx="971003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𝑚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π</m:t>
                                        </m:r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𝑚𝑥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π</m:t>
                                        </m:r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𝑚𝑥</m:t>
                                        </m:r>
                                      </m:num>
                                      <m:den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sz="4000" dirty="0"/>
                  <a:t> </a:t>
                </a:r>
                <a:endParaRPr lang="ru-RU" sz="40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4" y="4117205"/>
                <a:ext cx="971003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4788"/>
          <a:stretch/>
        </p:blipFill>
        <p:spPr>
          <a:xfrm>
            <a:off x="6721770" y="1039863"/>
            <a:ext cx="5167695" cy="326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27" grpId="0"/>
      <p:bldP spid="28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9289032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категориальные признаки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420888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graphicFrame>
        <p:nvGraphicFramePr>
          <p:cNvPr id="20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699506"/>
              </p:ext>
            </p:extLst>
          </p:nvPr>
        </p:nvGraphicFramePr>
        <p:xfrm>
          <a:off x="5951984" y="2406978"/>
          <a:ext cx="1937515" cy="279255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937515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32552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22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142541"/>
              </p:ext>
            </p:extLst>
          </p:nvPr>
        </p:nvGraphicFramePr>
        <p:xfrm>
          <a:off x="8006920" y="2387637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3071664" y="906385"/>
            <a:ext cx="55450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/>
              <p:nvPr/>
            </p:nvSpPr>
            <p:spPr>
              <a:xfrm>
                <a:off x="111206" y="3526067"/>
                <a:ext cx="592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к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к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з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з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б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б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6" y="3526067"/>
                <a:ext cx="59209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736E272-F466-4231-9568-1F389F0CE547}"/>
              </a:ext>
            </a:extLst>
          </p:cNvPr>
          <p:cNvSpPr/>
          <p:nvPr/>
        </p:nvSpPr>
        <p:spPr>
          <a:xfrm>
            <a:off x="411909" y="4277303"/>
            <a:ext cx="53240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Иногда рекомендуют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сокращать количество столбцов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1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тогда «крайний» столбец «прячется в смещение» </a:t>
            </a:r>
          </a:p>
        </p:txBody>
      </p:sp>
    </p:spTree>
    <p:extLst>
      <p:ext uri="{BB962C8B-B14F-4D97-AF65-F5344CB8AC3E}">
        <p14:creationId xmlns:p14="http://schemas.microsoft.com/office/powerpoint/2010/main" val="401984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/>
              <p:nvPr/>
            </p:nvSpPr>
            <p:spPr>
              <a:xfrm>
                <a:off x="3863752" y="1412776"/>
                <a:ext cx="39359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4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1412776"/>
                <a:ext cx="393594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05544E2-2D47-43B9-B30C-3B83A6691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938" y="2970805"/>
            <a:ext cx="1439982" cy="353028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1D5AC5D-95EF-4614-B03F-430714FBF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732" y="2976520"/>
            <a:ext cx="360477" cy="3496575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1A1200E-C4A5-425B-80F0-B95396A95CCF}"/>
              </a:ext>
            </a:extLst>
          </p:cNvPr>
          <p:cNvSpPr/>
          <p:nvPr/>
        </p:nvSpPr>
        <p:spPr>
          <a:xfrm>
            <a:off x="3169920" y="2834640"/>
            <a:ext cx="441960" cy="376428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6ED4010-A308-4DD4-B953-35C2A64EC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385" y="2936872"/>
            <a:ext cx="1464101" cy="37020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081D050-EFE1-49BF-B299-FDC0FAD8D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069" y="2940323"/>
            <a:ext cx="409909" cy="14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32F535-B85F-4D5B-86F3-504C379B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6712"/>
            <a:ext cx="12192000" cy="1143000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Нейронки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которые тоже «немного» </a:t>
            </a:r>
            <a:b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Линейные Регрессии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 </a:t>
            </a:r>
            <a:b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B68516-7F59-4D6C-A3DB-12C79902F3C7}"/>
              </a:ext>
            </a:extLst>
          </p:cNvPr>
          <p:cNvSpPr txBox="1">
            <a:spLocks/>
          </p:cNvSpPr>
          <p:nvPr/>
        </p:nvSpPr>
        <p:spPr>
          <a:xfrm>
            <a:off x="752475" y="873070"/>
            <a:ext cx="1043939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39EE290-72E3-40EF-BC35-C7C7EA7A5F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736" t="7623" r="26966" b="21458"/>
          <a:stretch/>
        </p:blipFill>
        <p:spPr>
          <a:xfrm>
            <a:off x="884919" y="873070"/>
            <a:ext cx="5908476" cy="6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1631504" y="1124744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575720" y="2274418"/>
                <a:ext cx="4150047" cy="718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0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0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274418"/>
                <a:ext cx="4150047" cy="718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/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49A657-F1CA-400A-BE74-D25D65C0281D}"/>
              </a:ext>
            </a:extLst>
          </p:cNvPr>
          <p:cNvSpPr/>
          <p:nvPr/>
        </p:nvSpPr>
        <p:spPr>
          <a:xfrm>
            <a:off x="854591" y="3676626"/>
            <a:ext cx="765844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Не существует для произвольной матрицы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(</a:t>
            </a:r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хотя есть способы обхода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  </a:t>
            </a:r>
            <a:endParaRPr lang="ru-RU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DDDABC-C003-4DE1-AFDC-15C501C77E51}"/>
              </a:ext>
            </a:extLst>
          </p:cNvPr>
          <p:cNvSpPr/>
          <p:nvPr/>
        </p:nvSpPr>
        <p:spPr>
          <a:xfrm>
            <a:off x="839287" y="4881136"/>
            <a:ext cx="99372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Для больших n (большие наборы данных) может быть вычислительно неэффективным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17802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C035967-A7D7-513F-367A-57BACFBA9E0E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72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855640" y="116632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Овал 74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Овал 79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9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351584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6766922" y="2564904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22" y="2564904"/>
                <a:ext cx="5197000" cy="874855"/>
              </a:xfrm>
              <a:prstGeom prst="rect">
                <a:avLst/>
              </a:prstGeom>
              <a:blipFill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744072" y="472514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725144"/>
                <a:ext cx="5208028" cy="812530"/>
              </a:xfrm>
              <a:prstGeom prst="rect">
                <a:avLst/>
              </a:prstGeom>
              <a:blipFill>
                <a:blip r:embed="rId5"/>
                <a:stretch>
                  <a:fillRect b="-30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/>
              <p:nvPr/>
            </p:nvSpPr>
            <p:spPr>
              <a:xfrm>
                <a:off x="212927" y="4754373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27" y="4754373"/>
                <a:ext cx="2520280" cy="101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/>
              <p:nvPr/>
            </p:nvSpPr>
            <p:spPr>
              <a:xfrm>
                <a:off x="2770087" y="5794051"/>
                <a:ext cx="1475019" cy="97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87" y="5794051"/>
                <a:ext cx="1475019" cy="978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/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/>
              <p:nvPr/>
            </p:nvSpPr>
            <p:spPr>
              <a:xfrm>
                <a:off x="2099681" y="4746268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681" y="4746268"/>
                <a:ext cx="4424139" cy="9741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/>
              <p:nvPr/>
            </p:nvSpPr>
            <p:spPr>
              <a:xfrm>
                <a:off x="-7516" y="2481999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16" y="2481999"/>
                <a:ext cx="2520280" cy="10213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/>
              <p:nvPr/>
            </p:nvSpPr>
            <p:spPr>
              <a:xfrm>
                <a:off x="2639616" y="3645024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645024"/>
                <a:ext cx="1491627" cy="1022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/>
              <p:nvPr/>
            </p:nvSpPr>
            <p:spPr>
              <a:xfrm>
                <a:off x="160395" y="3651894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5" y="3651894"/>
                <a:ext cx="2474203" cy="9852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/>
              <p:nvPr/>
            </p:nvSpPr>
            <p:spPr>
              <a:xfrm>
                <a:off x="1827042" y="2474341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042" y="2474341"/>
                <a:ext cx="4424139" cy="974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6888088" y="1268760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1268760"/>
                <a:ext cx="4974632" cy="957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518420" y="1466534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0" y="1466534"/>
                <a:ext cx="226023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/>
              <p:nvPr/>
            </p:nvSpPr>
            <p:spPr>
              <a:xfrm>
                <a:off x="3902796" y="1466534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96" y="1466534"/>
                <a:ext cx="17830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8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850CB871-C688-48A8-A108-7CC6C68CFA43}"/>
              </a:ext>
            </a:extLst>
          </p:cNvPr>
          <p:cNvSpPr/>
          <p:nvPr/>
        </p:nvSpPr>
        <p:spPr>
          <a:xfrm rot="1304828" flipH="1">
            <a:off x="5904622" y="4666193"/>
            <a:ext cx="2350232" cy="1750584"/>
          </a:xfrm>
          <a:custGeom>
            <a:avLst/>
            <a:gdLst>
              <a:gd name="connsiteX0" fmla="*/ 49635 w 2413456"/>
              <a:gd name="connsiteY0" fmla="*/ 0 h 2471713"/>
              <a:gd name="connsiteX1" fmla="*/ 312282 w 2413456"/>
              <a:gd name="connsiteY1" fmla="*/ 2470826 h 2471713"/>
              <a:gd name="connsiteX2" fmla="*/ 2413456 w 2413456"/>
              <a:gd name="connsiteY2" fmla="*/ 282102 h 247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456" h="2471713">
                <a:moveTo>
                  <a:pt x="49635" y="0"/>
                </a:moveTo>
                <a:cubicBezTo>
                  <a:pt x="-16027" y="1211904"/>
                  <a:pt x="-81688" y="2423809"/>
                  <a:pt x="312282" y="2470826"/>
                </a:cubicBezTo>
                <a:cubicBezTo>
                  <a:pt x="706252" y="2517843"/>
                  <a:pt x="2077852" y="682557"/>
                  <a:pt x="2413456" y="28210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7217368" y="1124744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368" y="1124744"/>
                <a:ext cx="497463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blipFill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blipFill>
                <a:blip r:embed="rId6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847700" y="1322518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00" y="1322518"/>
                <a:ext cx="22602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/>
              <p:nvPr/>
            </p:nvSpPr>
            <p:spPr>
              <a:xfrm>
                <a:off x="4232076" y="1322518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76" y="1322518"/>
                <a:ext cx="17830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/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  <a:blipFill>
                <a:blip r:embed="rId9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/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  <a:blipFill>
                <a:blip r:embed="rId10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/>
              <p:nvPr/>
            </p:nvSpPr>
            <p:spPr>
              <a:xfrm>
                <a:off x="87146" y="4832756"/>
                <a:ext cx="6588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learning rate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скорость обучения </a:t>
                </a: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6" y="4832756"/>
                <a:ext cx="6588791" cy="523220"/>
              </a:xfrm>
              <a:prstGeom prst="rect">
                <a:avLst/>
              </a:prstGeom>
              <a:blipFill>
                <a:blip r:embed="rId11"/>
                <a:stretch>
                  <a:fillRect t="-13953" r="-1018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/>
              <p:nvPr/>
            </p:nvSpPr>
            <p:spPr>
              <a:xfrm>
                <a:off x="206015" y="5505525"/>
                <a:ext cx="682608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Повторяйте до тех пор, пока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𝐸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не станет приемлемой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5" y="5505525"/>
                <a:ext cx="6826089" cy="954107"/>
              </a:xfrm>
              <a:prstGeom prst="rect">
                <a:avLst/>
              </a:prstGeom>
              <a:blipFill>
                <a:blip r:embed="rId12"/>
                <a:stretch>
                  <a:fillRect l="-1875" t="-7006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E4082F1A-5AD4-4ABD-9943-14BB5BF066C1}"/>
              </a:ext>
            </a:extLst>
          </p:cNvPr>
          <p:cNvCxnSpPr>
            <a:cxnSpLocks/>
          </p:cNvCxnSpPr>
          <p:nvPr/>
        </p:nvCxnSpPr>
        <p:spPr>
          <a:xfrm>
            <a:off x="6326492" y="4544875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575150DE-BC86-43E8-AE46-A2CA51A6BC45}"/>
              </a:ext>
            </a:extLst>
          </p:cNvPr>
          <p:cNvCxnSpPr>
            <a:cxnSpLocks/>
          </p:cNvCxnSpPr>
          <p:nvPr/>
        </p:nvCxnSpPr>
        <p:spPr>
          <a:xfrm>
            <a:off x="6662119" y="5382325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C2B0348B-5B39-4AFE-AD4D-4E199B25E994}"/>
              </a:ext>
            </a:extLst>
          </p:cNvPr>
          <p:cNvSpPr/>
          <p:nvPr/>
        </p:nvSpPr>
        <p:spPr>
          <a:xfrm>
            <a:off x="6649653" y="5382325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407368" y="2132856"/>
                <a:ext cx="90914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Задать</a:t>
                </a:r>
                <a:r>
                  <a:rPr lang="ru-RU" sz="2800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</a:rPr>
                  <a:t>случайным образом или равными нулями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132856"/>
                <a:ext cx="9091463" cy="523220"/>
              </a:xfrm>
              <a:prstGeom prst="rect">
                <a:avLst/>
              </a:prstGeom>
              <a:blipFill>
                <a:blip r:embed="rId13"/>
                <a:stretch>
                  <a:fillRect l="-1408" t="-15116" r="-2280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86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1458 0.0317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1" grpId="0"/>
      <p:bldP spid="16" grpId="0"/>
      <p:bldP spid="17" grpId="0"/>
      <p:bldP spid="29" grpId="0"/>
      <p:bldP spid="30" grpId="0"/>
      <p:bldP spid="31" grpId="0"/>
      <p:bldP spid="4" grpId="0"/>
      <p:bldP spid="35" grpId="0" animBg="1"/>
      <p:bldP spid="35" grpId="1" animBg="1"/>
      <p:bldP spid="35" grpId="2" animBg="1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Аналогии из «реальной жизни»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048" y="1068138"/>
            <a:ext cx="4125559" cy="27396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t="30854"/>
          <a:stretch/>
        </p:blipFill>
        <p:spPr>
          <a:xfrm>
            <a:off x="115459" y="3977482"/>
            <a:ext cx="5649984" cy="2331838"/>
          </a:xfrm>
          <a:prstGeom prst="rect">
            <a:avLst/>
          </a:prstGeom>
        </p:spPr>
      </p:pic>
      <p:pic>
        <p:nvPicPr>
          <p:cNvPr id="1026" name="Picture 2" descr="Gradient Descent Algorithm – Optimization for Machine Learn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91066"/>
            <a:ext cx="6120275" cy="317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ED8357-AB0C-4DFD-8290-B6459F3F6BAF}"/>
              </a:ext>
            </a:extLst>
          </p:cNvPr>
          <p:cNvSpPr txBox="1"/>
          <p:nvPr/>
        </p:nvSpPr>
        <p:spPr>
          <a:xfrm>
            <a:off x="4079776" y="6309320"/>
            <a:ext cx="2376264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https://загуглил</a:t>
            </a:r>
          </a:p>
        </p:txBody>
      </p:sp>
    </p:spTree>
    <p:extLst>
      <p:ext uri="{BB962C8B-B14F-4D97-AF65-F5344CB8AC3E}">
        <p14:creationId xmlns:p14="http://schemas.microsoft.com/office/powerpoint/2010/main" val="193886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49C7D7-3E68-3E71-69F0-6F2AAD63C549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351584" y="980728"/>
            <a:ext cx="773347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/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/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/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/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/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D8A59E7-B6AC-46EC-A398-3C44C14BC161}"/>
              </a:ext>
            </a:extLst>
          </p:cNvPr>
          <p:cNvSpPr/>
          <p:nvPr/>
        </p:nvSpPr>
        <p:spPr>
          <a:xfrm>
            <a:off x="6960094" y="3728500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2D0A485-9811-4641-9565-E9872E3BC76B}"/>
              </a:ext>
            </a:extLst>
          </p:cNvPr>
          <p:cNvSpPr/>
          <p:nvPr/>
        </p:nvSpPr>
        <p:spPr>
          <a:xfrm>
            <a:off x="6960095" y="5902286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FA2A7EB-44FE-4F19-9BC0-D54A60937903}"/>
              </a:ext>
            </a:extLst>
          </p:cNvPr>
          <p:cNvSpPr/>
          <p:nvPr/>
        </p:nvSpPr>
        <p:spPr>
          <a:xfrm>
            <a:off x="6960096" y="4700874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2063552" y="2780928"/>
                <a:ext cx="344273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Задаем 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 = 1, …, p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780928"/>
                <a:ext cx="3442737" cy="557910"/>
              </a:xfrm>
              <a:prstGeom prst="rect">
                <a:avLst/>
              </a:prstGeom>
              <a:blipFill>
                <a:blip r:embed="rId9"/>
                <a:stretch>
                  <a:fillRect l="-3723" t="-11957" r="-2482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</p:spTree>
    <p:extLst>
      <p:ext uri="{BB962C8B-B14F-4D97-AF65-F5344CB8AC3E}">
        <p14:creationId xmlns:p14="http://schemas.microsoft.com/office/powerpoint/2010/main" val="7262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5236" y="-1006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72817" y="971887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042467F-783D-46C1-A47E-B32FA789ACD0}"/>
              </a:ext>
            </a:extLst>
          </p:cNvPr>
          <p:cNvCxnSpPr>
            <a:cxnSpLocks/>
          </p:cNvCxnSpPr>
          <p:nvPr/>
        </p:nvCxnSpPr>
        <p:spPr>
          <a:xfrm flipV="1">
            <a:off x="1343472" y="2173440"/>
            <a:ext cx="0" cy="44931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40127AF-C8DA-440F-A382-1B70B5D576D0}"/>
              </a:ext>
            </a:extLst>
          </p:cNvPr>
          <p:cNvCxnSpPr>
            <a:cxnSpLocks/>
          </p:cNvCxnSpPr>
          <p:nvPr/>
        </p:nvCxnSpPr>
        <p:spPr>
          <a:xfrm>
            <a:off x="695400" y="5805264"/>
            <a:ext cx="78488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/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/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B395743E-DB80-4A2E-AB67-FA38AA5D86A1}"/>
              </a:ext>
            </a:extLst>
          </p:cNvPr>
          <p:cNvSpPr/>
          <p:nvPr/>
        </p:nvSpPr>
        <p:spPr>
          <a:xfrm>
            <a:off x="263352" y="1932695"/>
            <a:ext cx="8613354" cy="491264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AEEC850-AB37-409D-9276-DF6A95A6D54A}"/>
              </a:ext>
            </a:extLst>
          </p:cNvPr>
          <p:cNvSpPr/>
          <p:nvPr/>
        </p:nvSpPr>
        <p:spPr>
          <a:xfrm>
            <a:off x="1010208" y="2621797"/>
            <a:ext cx="7089042" cy="362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688B4C5F-8C24-4C88-A8A3-F7706CEBD402}"/>
              </a:ext>
            </a:extLst>
          </p:cNvPr>
          <p:cNvSpPr/>
          <p:nvPr/>
        </p:nvSpPr>
        <p:spPr>
          <a:xfrm>
            <a:off x="630292" y="2276644"/>
            <a:ext cx="7848873" cy="43178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21909885-7F70-4B8D-8226-7517961C62C8}"/>
              </a:ext>
            </a:extLst>
          </p:cNvPr>
          <p:cNvSpPr/>
          <p:nvPr/>
        </p:nvSpPr>
        <p:spPr>
          <a:xfrm>
            <a:off x="1852176" y="3068960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D1ABC3D-51EB-4F6A-BC12-4FE9F1DDB962}"/>
              </a:ext>
            </a:extLst>
          </p:cNvPr>
          <p:cNvSpPr/>
          <p:nvPr/>
        </p:nvSpPr>
        <p:spPr>
          <a:xfrm>
            <a:off x="2639616" y="3516814"/>
            <a:ext cx="3305363" cy="21572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46C9D601-F3E7-4016-9822-022918FF4AA8}"/>
              </a:ext>
            </a:extLst>
          </p:cNvPr>
          <p:cNvSpPr/>
          <p:nvPr/>
        </p:nvSpPr>
        <p:spPr>
          <a:xfrm>
            <a:off x="3143672" y="3798817"/>
            <a:ext cx="2295872" cy="167738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1A8FB42-24D5-46A2-A79C-EE0D3149BE2C}"/>
              </a:ext>
            </a:extLst>
          </p:cNvPr>
          <p:cNvSpPr/>
          <p:nvPr/>
        </p:nvSpPr>
        <p:spPr>
          <a:xfrm>
            <a:off x="1859924" y="3096666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080B4C3A-4AEE-4686-B3BC-B5C4A1AC8EA1}"/>
              </a:ext>
            </a:extLst>
          </p:cNvPr>
          <p:cNvSpPr/>
          <p:nvPr/>
        </p:nvSpPr>
        <p:spPr>
          <a:xfrm>
            <a:off x="3640034" y="4027912"/>
            <a:ext cx="1368152" cy="12191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77797044-2D41-4905-B804-678D9E36CAD3}"/>
              </a:ext>
            </a:extLst>
          </p:cNvPr>
          <p:cNvSpPr/>
          <p:nvPr/>
        </p:nvSpPr>
        <p:spPr>
          <a:xfrm>
            <a:off x="3914051" y="4260815"/>
            <a:ext cx="861937" cy="66924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6B9B232A-E75C-42FC-AFA0-D9A00A9CACB3}"/>
              </a:ext>
            </a:extLst>
          </p:cNvPr>
          <p:cNvSpPr/>
          <p:nvPr/>
        </p:nvSpPr>
        <p:spPr>
          <a:xfrm>
            <a:off x="4162595" y="4403603"/>
            <a:ext cx="364847" cy="38367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7B6E40-94C4-42EB-8857-DF9C398D6251}"/>
              </a:ext>
            </a:extLst>
          </p:cNvPr>
          <p:cNvSpPr/>
          <p:nvPr/>
        </p:nvSpPr>
        <p:spPr>
          <a:xfrm>
            <a:off x="9264352" y="1129247"/>
            <a:ext cx="619465" cy="5893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881667B-33AD-4AE5-99DF-EEFC1EA21C8D}"/>
              </a:ext>
            </a:extLst>
          </p:cNvPr>
          <p:cNvSpPr/>
          <p:nvPr/>
        </p:nvSpPr>
        <p:spPr>
          <a:xfrm>
            <a:off x="9264351" y="1716903"/>
            <a:ext cx="619465" cy="5893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FE64C42-1CAB-46BE-8A64-A33C9F63922B}"/>
              </a:ext>
            </a:extLst>
          </p:cNvPr>
          <p:cNvSpPr/>
          <p:nvPr/>
        </p:nvSpPr>
        <p:spPr>
          <a:xfrm>
            <a:off x="9264351" y="2327175"/>
            <a:ext cx="619465" cy="5893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3076994-DB07-4F8F-9225-DA2436A018CA}"/>
              </a:ext>
            </a:extLst>
          </p:cNvPr>
          <p:cNvSpPr/>
          <p:nvPr/>
        </p:nvSpPr>
        <p:spPr>
          <a:xfrm>
            <a:off x="9264350" y="2926686"/>
            <a:ext cx="619465" cy="58931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04C339B0-B1C3-4810-AE89-9AE396FD7BA2}"/>
              </a:ext>
            </a:extLst>
          </p:cNvPr>
          <p:cNvSpPr/>
          <p:nvPr/>
        </p:nvSpPr>
        <p:spPr>
          <a:xfrm>
            <a:off x="9264349" y="3514342"/>
            <a:ext cx="619465" cy="5893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3B1BF438-ADF5-436F-855B-7DFA8F7D5F81}"/>
              </a:ext>
            </a:extLst>
          </p:cNvPr>
          <p:cNvSpPr/>
          <p:nvPr/>
        </p:nvSpPr>
        <p:spPr>
          <a:xfrm>
            <a:off x="9264348" y="4112198"/>
            <a:ext cx="619465" cy="58931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0F2DE73-57A7-4898-8697-72ECEE4063EC}"/>
              </a:ext>
            </a:extLst>
          </p:cNvPr>
          <p:cNvSpPr/>
          <p:nvPr/>
        </p:nvSpPr>
        <p:spPr>
          <a:xfrm>
            <a:off x="9264348" y="4710054"/>
            <a:ext cx="619465" cy="58931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7F2F65A7-C2A3-4BA7-B72F-9272549A0BB3}"/>
              </a:ext>
            </a:extLst>
          </p:cNvPr>
          <p:cNvSpPr/>
          <p:nvPr/>
        </p:nvSpPr>
        <p:spPr>
          <a:xfrm>
            <a:off x="9264345" y="5895566"/>
            <a:ext cx="619465" cy="5893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E65AFFFE-4FCB-47BB-B7DC-21C29C6DD8E1}"/>
              </a:ext>
            </a:extLst>
          </p:cNvPr>
          <p:cNvSpPr/>
          <p:nvPr/>
        </p:nvSpPr>
        <p:spPr>
          <a:xfrm>
            <a:off x="9264346" y="5299365"/>
            <a:ext cx="619465" cy="5893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4D2B4687-9462-4B14-990E-6FE0FCD6CA27}"/>
              </a:ext>
            </a:extLst>
          </p:cNvPr>
          <p:cNvSpPr txBox="1">
            <a:spLocks/>
          </p:cNvSpPr>
          <p:nvPr/>
        </p:nvSpPr>
        <p:spPr>
          <a:xfrm>
            <a:off x="9866116" y="996061"/>
            <a:ext cx="22785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C181FF8F-4810-4081-9876-FF61EF2AE840}"/>
              </a:ext>
            </a:extLst>
          </p:cNvPr>
          <p:cNvSpPr txBox="1">
            <a:spLocks/>
          </p:cNvSpPr>
          <p:nvPr/>
        </p:nvSpPr>
        <p:spPr>
          <a:xfrm>
            <a:off x="9866117" y="5684910"/>
            <a:ext cx="19909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Низкие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5210CC2-F3DB-4BF2-880C-0804F7272F6F}"/>
              </a:ext>
            </a:extLst>
          </p:cNvPr>
          <p:cNvSpPr/>
          <p:nvPr/>
        </p:nvSpPr>
        <p:spPr>
          <a:xfrm>
            <a:off x="1156483" y="5648466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ABF9F61A-D0C3-43A8-B517-9888A78379EA}"/>
              </a:ext>
            </a:extLst>
          </p:cNvPr>
          <p:cNvCxnSpPr>
            <a:cxnSpLocks/>
          </p:cNvCxnSpPr>
          <p:nvPr/>
        </p:nvCxnSpPr>
        <p:spPr>
          <a:xfrm flipV="1">
            <a:off x="1487488" y="5085184"/>
            <a:ext cx="648072" cy="67127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E8B8018E-035F-4911-8323-30334A7E8A56}"/>
              </a:ext>
            </a:extLst>
          </p:cNvPr>
          <p:cNvCxnSpPr>
            <a:cxnSpLocks/>
          </p:cNvCxnSpPr>
          <p:nvPr/>
        </p:nvCxnSpPr>
        <p:spPr>
          <a:xfrm flipV="1">
            <a:off x="2063552" y="4725144"/>
            <a:ext cx="576064" cy="39538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609D791A-A31F-4504-8D06-67F2FECAF7B6}"/>
              </a:ext>
            </a:extLst>
          </p:cNvPr>
          <p:cNvCxnSpPr>
            <a:cxnSpLocks/>
          </p:cNvCxnSpPr>
          <p:nvPr/>
        </p:nvCxnSpPr>
        <p:spPr>
          <a:xfrm flipV="1">
            <a:off x="2711624" y="4653136"/>
            <a:ext cx="504056" cy="11182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4A76D06B-C598-4722-A190-3774FD4C4ACA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15680" y="4637510"/>
            <a:ext cx="424354" cy="1562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F81C2F9C-BCED-41E0-BA07-5734FB8F0492}"/>
              </a:ext>
            </a:extLst>
          </p:cNvPr>
          <p:cNvCxnSpPr>
            <a:cxnSpLocks/>
          </p:cNvCxnSpPr>
          <p:nvPr/>
        </p:nvCxnSpPr>
        <p:spPr>
          <a:xfrm flipV="1">
            <a:off x="3791744" y="4581128"/>
            <a:ext cx="375772" cy="236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/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/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19" grpId="0" animBg="1"/>
      <p:bldP spid="71" grpId="0"/>
      <p:bldP spid="7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Stable Diffusion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79376" y="2802365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prompt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'Gradient descent, 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hd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, high quality, realistic'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1753" y="4138432"/>
            <a:ext cx="5396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negative_prompt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'ugly, letters, monochrome, 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lowres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, bad anatomy, worst quality, low quality, crop, watermark, (out of frame)'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1419"/>
            <a:ext cx="5587008" cy="558700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79376" y="1466298"/>
            <a:ext cx="5253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model_id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"dreamlike-art/dreamlike-photoreal-2.0"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A5382EE-33B1-E81E-BEC3-59CBA209B257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14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639616" y="1052736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1052736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692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263352" y="2132856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132856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573016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573016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7" t="-18333" r="-3566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431704" y="2060848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278092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573016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5085184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647728" y="6093296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288" r="-5769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4382" r="-4382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365104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4293096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4382" r="-4382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9982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057626-4640-4846-B4EA-6D4B6205178A}"/>
              </a:ext>
            </a:extLst>
          </p:cNvPr>
          <p:cNvSpPr txBox="1"/>
          <p:nvPr/>
        </p:nvSpPr>
        <p:spPr>
          <a:xfrm>
            <a:off x="1487488" y="1904210"/>
            <a:ext cx="6851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test_R2 0.861158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93.322352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test_Max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206.855276</a:t>
            </a:r>
            <a:endParaRPr lang="ru-RU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F0FB3D-FB6D-4A12-8B54-501C22B3EA4F}"/>
              </a:ext>
            </a:extLst>
          </p:cNvPr>
          <p:cNvSpPr txBox="1"/>
          <p:nvPr/>
        </p:nvSpPr>
        <p:spPr>
          <a:xfrm>
            <a:off x="816184" y="1392439"/>
            <a:ext cx="6118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test_MSE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12590.793070 </a:t>
            </a:r>
          </a:p>
        </p:txBody>
      </p:sp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955C110B-5FD6-41EE-83B6-71D927880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28971"/>
              </p:ext>
            </p:extLst>
          </p:nvPr>
        </p:nvGraphicFramePr>
        <p:xfrm>
          <a:off x="337820" y="3584937"/>
          <a:ext cx="11563984" cy="670560"/>
        </p:xfrm>
        <a:graphic>
          <a:graphicData uri="http://schemas.openxmlformats.org/drawingml/2006/table">
            <a:tbl>
              <a:tblPr/>
              <a:tblGrid>
                <a:gridCol w="1445498">
                  <a:extLst>
                    <a:ext uri="{9D8B030D-6E8A-4147-A177-3AD203B41FA5}">
                      <a16:colId xmlns:a16="http://schemas.microsoft.com/office/drawing/2014/main" val="3803119985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004992727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6960724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206319352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92927120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23858999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3103613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2410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endParaRPr lang="tr-TR" sz="1600" b="1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25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375.217308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319.546978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120.000000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271.0000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611.500000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1250.000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6102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41E39FC-6B39-441A-8366-13314BFC980D}"/>
              </a:ext>
            </a:extLst>
          </p:cNvPr>
          <p:cNvSpPr txBox="1"/>
          <p:nvPr/>
        </p:nvSpPr>
        <p:spPr>
          <a:xfrm>
            <a:off x="3109760" y="6231956"/>
            <a:ext cx="748203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https://www.kaggle.com/datasets/aungpyaeap/fish-market</a:t>
            </a:r>
          </a:p>
        </p:txBody>
      </p:sp>
      <p:pic>
        <p:nvPicPr>
          <p:cNvPr id="33" name="Picture 2" descr="Cover image">
            <a:extLst>
              <a:ext uri="{FF2B5EF4-FFF2-40B4-BE49-F238E27FC236}">
                <a16:creationId xmlns:a16="http://schemas.microsoft.com/office/drawing/2014/main" id="{12FE422D-0C01-4B7C-B9DA-736492482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4610926"/>
            <a:ext cx="7700645" cy="16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8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2639616" y="4539"/>
            <a:ext cx="698477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4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464152" y="4365104"/>
            <a:ext cx="455698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bias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Высокое смещение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Underfitting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0F40631-909F-49D9-94FE-884F2D18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8" y="1988840"/>
            <a:ext cx="7776864" cy="42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B7543B-ED2D-4CE7-B9D1-FC0296265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844824"/>
            <a:ext cx="207956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824192" y="4365104"/>
            <a:ext cx="467659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Variance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Overfitting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263F71C-2D3F-4169-AD65-2D8B95C3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140124"/>
            <a:ext cx="8136904" cy="44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E140DC-97A9-4E0B-BD82-084CBA497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336" y="2132856"/>
            <a:ext cx="1929126" cy="1937164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33380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9480376" y="5301208"/>
            <a:ext cx="163150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  <a:b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Збс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11C1857-F519-4B8E-88E5-DB8841D5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" y="2140124"/>
            <a:ext cx="8178961" cy="449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6604DD-FF4C-4ACC-8B8D-5DAC5619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20" y="2348880"/>
            <a:ext cx="2562360" cy="2573036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39317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1C183E4-EE0D-AFB4-A195-FA28BA66D4D0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860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487488" y="24408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Cross-validation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395CDD-6BE5-4F9D-A03B-B9190951C8C7}"/>
              </a:ext>
            </a:extLst>
          </p:cNvPr>
          <p:cNvSpPr/>
          <p:nvPr/>
        </p:nvSpPr>
        <p:spPr>
          <a:xfrm>
            <a:off x="6672064" y="2227175"/>
            <a:ext cx="2064486" cy="276425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215680" y="1628800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517430" y="2424330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069462" y="2424093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663648" y="242409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215680" y="241775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517430" y="318198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069462" y="3181747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663648" y="318174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215680" y="317540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517430" y="393963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069462" y="393939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663648" y="3939400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215680" y="393305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517430" y="469728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069462" y="469704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663648" y="469705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215680" y="4697051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73448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82575B1-B421-4674-AE65-BF0F214C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60327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AE44C06-8AB1-4E36-AFD7-8CD6B080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2276872"/>
            <a:ext cx="6048672" cy="33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A5382EE-33B1-E81E-BEC3-59CBA209B257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81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91544" y="8595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4367808" y="1556792"/>
            <a:ext cx="4219866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Variance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Overfitting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5591944" y="5085184"/>
            <a:ext cx="884401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1340768"/>
            <a:ext cx="4736289" cy="187220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1196752"/>
            <a:ext cx="3528392" cy="217671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4293096"/>
            <a:ext cx="4752528" cy="187862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2224" y="4437112"/>
            <a:ext cx="3371997" cy="22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91544" y="-9468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/>
              <p:nvPr/>
            </p:nvSpPr>
            <p:spPr>
              <a:xfrm>
                <a:off x="407368" y="1412776"/>
                <a:ext cx="11093100" cy="1021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{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}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412776"/>
                <a:ext cx="11093100" cy="1021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3143672" y="3645024"/>
                <a:ext cx="5998950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3645024"/>
                <a:ext cx="5998950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999616" y="29159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3071664" y="5373216"/>
                <a:ext cx="6116033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73216"/>
                <a:ext cx="6116033" cy="987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2015104" y="45528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63552" y="19968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2823800" y="1690468"/>
                <a:ext cx="5998950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00" y="1690468"/>
                <a:ext cx="5998950" cy="9876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919536" y="980728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2885590" y="4333973"/>
                <a:ext cx="6116033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90" y="4333973"/>
                <a:ext cx="6116033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1991544" y="371703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6D01057-6C29-4B66-B985-CF64901CD8EC}"/>
                  </a:ext>
                </a:extLst>
              </p:cNvPr>
              <p:cNvSpPr/>
              <p:nvPr/>
            </p:nvSpPr>
            <p:spPr>
              <a:xfrm>
                <a:off x="6789948" y="2557519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6D01057-6C29-4B66-B985-CF64901CD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48" y="2557519"/>
                <a:ext cx="2746052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687C-7528-4025-8266-BBE2BD7E45EC}"/>
                  </a:ext>
                </a:extLst>
              </p:cNvPr>
              <p:cNvSpPr txBox="1"/>
              <p:nvPr/>
            </p:nvSpPr>
            <p:spPr>
              <a:xfrm>
                <a:off x="612282" y="2690690"/>
                <a:ext cx="5671424" cy="89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687C-7528-4025-8266-BBE2BD7E4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2" y="2690690"/>
                <a:ext cx="5671424" cy="890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5140A1-D0DB-4C2A-B0AA-D81ED56A4BB5}"/>
                  </a:ext>
                </a:extLst>
              </p:cNvPr>
              <p:cNvSpPr txBox="1"/>
              <p:nvPr/>
            </p:nvSpPr>
            <p:spPr>
              <a:xfrm>
                <a:off x="767408" y="5229200"/>
                <a:ext cx="5938612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𝑠𝑖𝑔𝑛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5140A1-D0DB-4C2A-B0AA-D81ED56A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5229200"/>
                <a:ext cx="5938612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A706376-B4E9-4A9F-9800-F642F55061B2}"/>
                  </a:ext>
                </a:extLst>
              </p:cNvPr>
              <p:cNvSpPr/>
              <p:nvPr/>
            </p:nvSpPr>
            <p:spPr>
              <a:xfrm>
                <a:off x="7118202" y="5211427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A706376-B4E9-4A9F-9800-F642F5506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202" y="5211427"/>
                <a:ext cx="2746052" cy="10331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71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135560" y="20464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 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70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695400" y="1124744"/>
            <a:ext cx="44644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</a:t>
            </a:r>
          </a:p>
        </p:txBody>
      </p:sp>
      <p:sp>
        <p:nvSpPr>
          <p:cNvPr id="71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6853074" y="1113481"/>
            <a:ext cx="489397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9C8C3002-68A5-4757-B540-279BA4FB3B05}"/>
              </a:ext>
            </a:extLst>
          </p:cNvPr>
          <p:cNvCxnSpPr>
            <a:cxnSpLocks/>
          </p:cNvCxnSpPr>
          <p:nvPr/>
        </p:nvCxnSpPr>
        <p:spPr>
          <a:xfrm flipV="1">
            <a:off x="1214952" y="2160148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A44C2FD9-DFF4-4A53-88F3-9DBC8F299C99}"/>
              </a:ext>
            </a:extLst>
          </p:cNvPr>
          <p:cNvCxnSpPr>
            <a:cxnSpLocks/>
          </p:cNvCxnSpPr>
          <p:nvPr/>
        </p:nvCxnSpPr>
        <p:spPr>
          <a:xfrm>
            <a:off x="138223" y="4824444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0FDDECC9-A0E6-4571-BF5F-E9F32418EF5D}"/>
                  </a:ext>
                </a:extLst>
              </p:cNvPr>
              <p:cNvSpPr/>
              <p:nvPr/>
            </p:nvSpPr>
            <p:spPr>
              <a:xfrm>
                <a:off x="4977698" y="4794496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0FDDECC9-A0E6-4571-BF5F-E9F32418E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698" y="4794496"/>
                <a:ext cx="6760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80B8C0A4-EF1A-4075-BDDC-3A1820598308}"/>
                  </a:ext>
                </a:extLst>
              </p:cNvPr>
              <p:cNvSpPr/>
              <p:nvPr/>
            </p:nvSpPr>
            <p:spPr>
              <a:xfrm>
                <a:off x="559674" y="2003507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80B8C0A4-EF1A-4075-BDDC-3A1820598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4" y="2003507"/>
                <a:ext cx="67601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1662F511-218A-4365-8760-D94BEB468371}"/>
              </a:ext>
            </a:extLst>
          </p:cNvPr>
          <p:cNvCxnSpPr>
            <a:cxnSpLocks/>
          </p:cNvCxnSpPr>
          <p:nvPr/>
        </p:nvCxnSpPr>
        <p:spPr>
          <a:xfrm flipV="1">
            <a:off x="7260233" y="2101886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746368C5-D7EC-40C3-9C6D-53201CFFC3C2}"/>
              </a:ext>
            </a:extLst>
          </p:cNvPr>
          <p:cNvCxnSpPr>
            <a:cxnSpLocks/>
          </p:cNvCxnSpPr>
          <p:nvPr/>
        </p:nvCxnSpPr>
        <p:spPr>
          <a:xfrm>
            <a:off x="6183504" y="4766182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84443D2-B0F4-4033-84E5-CD442F6B5AF3}"/>
                  </a:ext>
                </a:extLst>
              </p:cNvPr>
              <p:cNvSpPr/>
              <p:nvPr/>
            </p:nvSpPr>
            <p:spPr>
              <a:xfrm>
                <a:off x="11071033" y="4918911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84443D2-B0F4-4033-84E5-CD442F6B5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033" y="4918911"/>
                <a:ext cx="6760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4B04A2E0-D9FE-464E-9A4A-3F270A76F773}"/>
                  </a:ext>
                </a:extLst>
              </p:cNvPr>
              <p:cNvSpPr/>
              <p:nvPr/>
            </p:nvSpPr>
            <p:spPr>
              <a:xfrm>
                <a:off x="6658443" y="1988455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4B04A2E0-D9FE-464E-9A4A-3F270A76F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43" y="1988455"/>
                <a:ext cx="67601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DCE99385-802D-41FA-88C8-6DEE0594D87A}"/>
                  </a:ext>
                </a:extLst>
              </p:cNvPr>
              <p:cNvSpPr/>
              <p:nvPr/>
            </p:nvSpPr>
            <p:spPr>
              <a:xfrm>
                <a:off x="7567009" y="5381896"/>
                <a:ext cx="36923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DCE99385-802D-41FA-88C8-6DEE0594D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09" y="5381896"/>
                <a:ext cx="369237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C5B543C3-E5A1-45A5-B753-B1795872A150}"/>
                  </a:ext>
                </a:extLst>
              </p:cNvPr>
              <p:cNvSpPr/>
              <p:nvPr/>
            </p:nvSpPr>
            <p:spPr>
              <a:xfrm>
                <a:off x="2032594" y="5251054"/>
                <a:ext cx="3692376" cy="531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C5B543C3-E5A1-45A5-B753-B1795872A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594" y="5251054"/>
                <a:ext cx="3692376" cy="5316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Овал 81">
            <a:extLst>
              <a:ext uri="{FF2B5EF4-FFF2-40B4-BE49-F238E27FC236}">
                <a16:creationId xmlns:a16="http://schemas.microsoft.com/office/drawing/2014/main" id="{AE7004D5-8D5B-4F46-B738-7D981404BE4E}"/>
              </a:ext>
            </a:extLst>
          </p:cNvPr>
          <p:cNvSpPr/>
          <p:nvPr/>
        </p:nvSpPr>
        <p:spPr>
          <a:xfrm rot="20358207">
            <a:off x="7664729" y="3168297"/>
            <a:ext cx="3647440" cy="21209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05134078-1AE0-482B-A0FC-54234F6211E5}"/>
              </a:ext>
            </a:extLst>
          </p:cNvPr>
          <p:cNvSpPr/>
          <p:nvPr/>
        </p:nvSpPr>
        <p:spPr>
          <a:xfrm rot="20557770">
            <a:off x="8357514" y="3529612"/>
            <a:ext cx="2289175" cy="1241425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EF2E4FEC-3428-4945-A87A-63D77EECC26B}"/>
              </a:ext>
            </a:extLst>
          </p:cNvPr>
          <p:cNvSpPr/>
          <p:nvPr/>
        </p:nvSpPr>
        <p:spPr>
          <a:xfrm rot="20354850">
            <a:off x="8934094" y="3750592"/>
            <a:ext cx="1148080" cy="8350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85" name="5-конечная звезда 84"/>
          <p:cNvSpPr/>
          <p:nvPr/>
        </p:nvSpPr>
        <p:spPr>
          <a:xfrm>
            <a:off x="9351856" y="3960348"/>
            <a:ext cx="266700" cy="27622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314FD337-55E4-4C2E-893A-834B09468D48}"/>
              </a:ext>
            </a:extLst>
          </p:cNvPr>
          <p:cNvSpPr/>
          <p:nvPr/>
        </p:nvSpPr>
        <p:spPr>
          <a:xfrm rot="2652682">
            <a:off x="6693814" y="4207157"/>
            <a:ext cx="1151890" cy="115189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14FD337-55E4-4C2E-893A-834B09468D48}"/>
              </a:ext>
            </a:extLst>
          </p:cNvPr>
          <p:cNvSpPr/>
          <p:nvPr/>
        </p:nvSpPr>
        <p:spPr>
          <a:xfrm rot="2652682">
            <a:off x="6900824" y="4423057"/>
            <a:ext cx="719455" cy="719455"/>
          </a:xfrm>
          <a:prstGeom prst="rect">
            <a:avLst/>
          </a:prstGeom>
          <a:noFill/>
          <a:ln w="57150">
            <a:solidFill>
              <a:srgbClr val="B02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88" name="Овал 87"/>
          <p:cNvSpPr/>
          <p:nvPr/>
        </p:nvSpPr>
        <p:spPr>
          <a:xfrm>
            <a:off x="7622184" y="4639592"/>
            <a:ext cx="215900" cy="215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A95EF161-38DF-45EA-9E69-DC5B94387B3F}"/>
              </a:ext>
            </a:extLst>
          </p:cNvPr>
          <p:cNvSpPr/>
          <p:nvPr/>
        </p:nvSpPr>
        <p:spPr>
          <a:xfrm>
            <a:off x="462161" y="4052029"/>
            <a:ext cx="1544955" cy="1544955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AE7004D5-8D5B-4F46-B738-7D981404BE4E}"/>
              </a:ext>
            </a:extLst>
          </p:cNvPr>
          <p:cNvSpPr/>
          <p:nvPr/>
        </p:nvSpPr>
        <p:spPr>
          <a:xfrm rot="20358207">
            <a:off x="1589921" y="2974434"/>
            <a:ext cx="3647440" cy="21209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05134078-1AE0-482B-A0FC-54234F6211E5}"/>
              </a:ext>
            </a:extLst>
          </p:cNvPr>
          <p:cNvSpPr/>
          <p:nvPr/>
        </p:nvSpPr>
        <p:spPr>
          <a:xfrm rot="20557770">
            <a:off x="2282071" y="3386549"/>
            <a:ext cx="2289175" cy="1241425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EF2E4FEC-3428-4945-A87A-63D77EECC26B}"/>
              </a:ext>
            </a:extLst>
          </p:cNvPr>
          <p:cNvSpPr/>
          <p:nvPr/>
        </p:nvSpPr>
        <p:spPr>
          <a:xfrm rot="20566705">
            <a:off x="2824996" y="3607529"/>
            <a:ext cx="1148080" cy="8350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3" name="5-конечная звезда 92"/>
          <p:cNvSpPr/>
          <p:nvPr/>
        </p:nvSpPr>
        <p:spPr>
          <a:xfrm>
            <a:off x="3231176" y="3816332"/>
            <a:ext cx="266700" cy="27622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A95EF161-38DF-45EA-9E69-DC5B94387B3F}"/>
              </a:ext>
            </a:extLst>
          </p:cNvPr>
          <p:cNvSpPr/>
          <p:nvPr/>
        </p:nvSpPr>
        <p:spPr>
          <a:xfrm>
            <a:off x="733941" y="4344764"/>
            <a:ext cx="970915" cy="97155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5" name="Овал 94"/>
          <p:cNvSpPr/>
          <p:nvPr/>
        </p:nvSpPr>
        <p:spPr>
          <a:xfrm>
            <a:off x="1562616" y="4525739"/>
            <a:ext cx="215900" cy="215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35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0" grpId="0"/>
      <p:bldP spid="71" grpId="0"/>
      <p:bldP spid="74" grpId="0"/>
      <p:bldP spid="75" grpId="0"/>
      <p:bldP spid="78" grpId="0"/>
      <p:bldP spid="79" grpId="0"/>
      <p:bldP spid="80" grpId="0"/>
      <p:bldP spid="81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63552" y="19968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263352" y="5805264"/>
            <a:ext cx="9326880" cy="1828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245064" y="1727040"/>
            <a:ext cx="27432" cy="41148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1287480" y="4250784"/>
            <a:ext cx="720000" cy="72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3829512" y="2723736"/>
            <a:ext cx="720000" cy="720000"/>
          </a:xfrm>
          <a:prstGeom prst="ellipse">
            <a:avLst/>
          </a:prstGeom>
          <a:solidFill>
            <a:srgbClr val="31DB5E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2079960" y="3315048"/>
            <a:ext cx="720000" cy="720000"/>
          </a:xfrm>
          <a:prstGeom prst="ellipse">
            <a:avLst/>
          </a:prstGeom>
          <a:solidFill>
            <a:srgbClr val="31DB5E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003504" y="3744816"/>
            <a:ext cx="720000" cy="72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5006040" y="2729832"/>
            <a:ext cx="720000" cy="72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5691840" y="1870296"/>
            <a:ext cx="720000" cy="72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V="1">
            <a:off x="473664" y="1553304"/>
            <a:ext cx="7607808" cy="2889504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269448" y="2129376"/>
            <a:ext cx="7427976" cy="2758440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8F781B74-243F-4C93-AAF1-6FD89FB6CDC4}"/>
              </a:ext>
            </a:extLst>
          </p:cNvPr>
          <p:cNvSpPr txBox="1">
            <a:spLocks/>
          </p:cNvSpPr>
          <p:nvPr/>
        </p:nvSpPr>
        <p:spPr>
          <a:xfrm>
            <a:off x="9065289" y="2551217"/>
            <a:ext cx="2715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с регуляризацией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 flipV="1">
            <a:off x="8471616" y="1745328"/>
            <a:ext cx="688848" cy="326136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8F781B74-243F-4C93-AAF1-6FD89FB6CDC4}"/>
              </a:ext>
            </a:extLst>
          </p:cNvPr>
          <p:cNvSpPr txBox="1">
            <a:spLocks/>
          </p:cNvSpPr>
          <p:nvPr/>
        </p:nvSpPr>
        <p:spPr>
          <a:xfrm>
            <a:off x="9065289" y="1743037"/>
            <a:ext cx="2715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Простая Линейная Регрессия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V="1">
            <a:off x="8380176" y="2799012"/>
            <a:ext cx="735029" cy="422933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8387658" y="3688936"/>
            <a:ext cx="360000" cy="360000"/>
          </a:xfrm>
          <a:prstGeom prst="ellipse">
            <a:avLst/>
          </a:prstGeom>
          <a:solidFill>
            <a:srgbClr val="31DB5E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8446584" y="4637142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8F781B74-243F-4C93-AAF1-6FD89FB6CDC4}"/>
              </a:ext>
            </a:extLst>
          </p:cNvPr>
          <p:cNvSpPr txBox="1">
            <a:spLocks/>
          </p:cNvSpPr>
          <p:nvPr/>
        </p:nvSpPr>
        <p:spPr>
          <a:xfrm>
            <a:off x="8841994" y="3627254"/>
            <a:ext cx="293860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Тренировочные данные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Заголовок 1">
            <a:extLst>
              <a:ext uri="{FF2B5EF4-FFF2-40B4-BE49-F238E27FC236}">
                <a16:creationId xmlns:a16="http://schemas.microsoft.com/office/drawing/2014/main" id="{8F781B74-243F-4C93-AAF1-6FD89FB6CDC4}"/>
              </a:ext>
            </a:extLst>
          </p:cNvPr>
          <p:cNvSpPr txBox="1">
            <a:spLocks/>
          </p:cNvSpPr>
          <p:nvPr/>
        </p:nvSpPr>
        <p:spPr>
          <a:xfrm>
            <a:off x="8908271" y="4537036"/>
            <a:ext cx="2715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Тестовые данные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06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9" grpId="0" animBg="1"/>
      <p:bldP spid="30" grpId="0" animBg="1"/>
      <p:bldP spid="31" grpId="0" animBg="1"/>
      <p:bldP spid="34" grpId="0"/>
      <p:bldP spid="36" grpId="0"/>
      <p:bldP spid="38" grpId="0" animBg="1"/>
      <p:bldP spid="39" grpId="0" animBg="1"/>
      <p:bldP spid="40" grpId="0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199456" y="908720"/>
            <a:ext cx="44644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6600056" y="908720"/>
            <a:ext cx="489397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8008" y="1628800"/>
            <a:ext cx="5862964" cy="254976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0096" y="4184875"/>
            <a:ext cx="4046240" cy="2640705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360" y="1628800"/>
            <a:ext cx="5795164" cy="252028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4005064"/>
            <a:ext cx="4104456" cy="2678698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91544" y="-9468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</p:txBody>
      </p:sp>
    </p:spTree>
    <p:extLst>
      <p:ext uri="{BB962C8B-B14F-4D97-AF65-F5344CB8AC3E}">
        <p14:creationId xmlns:p14="http://schemas.microsoft.com/office/powerpoint/2010/main" val="15201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2135560" y="-530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Нелепые Аналогии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27648" y="648866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https://www.rottentomatoes.com/franchise/star_wars_saga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4653136"/>
            <a:ext cx="3240360" cy="11022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1916832"/>
            <a:ext cx="3205068" cy="11818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b="14475"/>
          <a:stretch/>
        </p:blipFill>
        <p:spPr>
          <a:xfrm>
            <a:off x="8184232" y="3356992"/>
            <a:ext cx="3312368" cy="10251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4653136"/>
            <a:ext cx="3921274" cy="1207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760" y="3284984"/>
            <a:ext cx="3792146" cy="115212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60" y="1916832"/>
            <a:ext cx="3816424" cy="120224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52" y="1916832"/>
            <a:ext cx="3240360" cy="118017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44" y="3356992"/>
            <a:ext cx="3431704" cy="103437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44" y="4653136"/>
            <a:ext cx="3312368" cy="110204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3">
            <a:clrChange>
              <a:clrFrom>
                <a:srgbClr val="312B2B"/>
              </a:clrFrom>
              <a:clrTo>
                <a:srgbClr val="31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3752" y="908720"/>
            <a:ext cx="4361309" cy="682319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23392" y="5805264"/>
            <a:ext cx="1973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Умеренная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4655840" y="5877272"/>
            <a:ext cx="2353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 на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George Lucas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8544272" y="5805264"/>
            <a:ext cx="2851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Неадекватная Регуляризация</a:t>
            </a:r>
            <a:endParaRPr lang="ru-RU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344" y="1916832"/>
            <a:ext cx="11405090" cy="39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32827" y="5354889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/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– функциональная зависимость значений прогнозируемой переменной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для значений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Х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(в диапазоне наблюдений)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blipFill>
                <a:blip r:embed="rId4"/>
                <a:stretch>
                  <a:fillRect l="-1344" t="-5286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FB002AD-674A-4412-9EC7-F2143DE728F4}"/>
              </a:ext>
            </a:extLst>
          </p:cNvPr>
          <p:cNvCxnSpPr>
            <a:cxnSpLocks/>
          </p:cNvCxnSpPr>
          <p:nvPr/>
        </p:nvCxnSpPr>
        <p:spPr>
          <a:xfrm flipV="1">
            <a:off x="3791744" y="1817967"/>
            <a:ext cx="0" cy="31685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51BEB5E-E4BE-4756-84F2-65B36A3C406E}"/>
              </a:ext>
            </a:extLst>
          </p:cNvPr>
          <p:cNvCxnSpPr>
            <a:cxnSpLocks/>
          </p:cNvCxnSpPr>
          <p:nvPr/>
        </p:nvCxnSpPr>
        <p:spPr>
          <a:xfrm>
            <a:off x="3493677" y="4653136"/>
            <a:ext cx="692280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E11EF-53D9-45D6-80A0-36149A309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25" y="1843015"/>
            <a:ext cx="6503967" cy="27915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52825E-0E40-4374-A130-9DE3E4D71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25" y="2005324"/>
            <a:ext cx="6007684" cy="2588989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93D8303-F6EA-4CCB-9053-8679DB4900B3}"/>
              </a:ext>
            </a:extLst>
          </p:cNvPr>
          <p:cNvSpPr txBox="1">
            <a:spLocks/>
          </p:cNvSpPr>
          <p:nvPr/>
        </p:nvSpPr>
        <p:spPr>
          <a:xfrm>
            <a:off x="5663952" y="461603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endParaRPr lang="ru-RU" sz="36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CD288B1-C6DD-4D4B-A5CE-BE1AA9574663}"/>
              </a:ext>
            </a:extLst>
          </p:cNvPr>
          <p:cNvSpPr txBox="1">
            <a:spLocks/>
          </p:cNvSpPr>
          <p:nvPr/>
        </p:nvSpPr>
        <p:spPr>
          <a:xfrm rot="16200000">
            <a:off x="2413089" y="2674121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19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983432" y="836712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D6A9D374-1054-4A54-814A-335BF6311A78}"/>
              </a:ext>
            </a:extLst>
          </p:cNvPr>
          <p:cNvSpPr txBox="1">
            <a:spLocks/>
          </p:cNvSpPr>
          <p:nvPr/>
        </p:nvSpPr>
        <p:spPr>
          <a:xfrm>
            <a:off x="2135560" y="739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91344" y="1340768"/>
            <a:ext cx="1214110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Простая модель, легко интерпретируется (если число признаков адекватное)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регуляризация, чтобы избежать переобучения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выбора признаков в случае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могут иметь более сложные зависимости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«Выбор» модели – линейная, полиномиальная и т.д.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Линейные модели можно обновлять новыми данными с помощью градиентного спуска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аккуратная настройка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 регуляризации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Мир в среднем сложнее</a:t>
            </a:r>
          </a:p>
        </p:txBody>
      </p:sp>
    </p:spTree>
    <p:extLst>
      <p:ext uri="{BB962C8B-B14F-4D97-AF65-F5344CB8AC3E}">
        <p14:creationId xmlns:p14="http://schemas.microsoft.com/office/powerpoint/2010/main" val="101837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-1369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980728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69676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3432" y="2717329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3432" y="4005064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415480" y="3153162"/>
            <a:ext cx="95050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Движемся к минимуму функции потерь по антиградиенту небольшими шагами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Ошибаться – не страшно, главное учится на ошибках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87488" y="4437112"/>
            <a:ext cx="108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Метрики на тренировочных данных показывают Смещение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Метрики на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валидации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 Дисперсию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1343472" y="2452826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Решаем задачу в 1 действие по формуле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415480" y="1412776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Линейная регрессия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Сложные зависимости – за счет признаков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6A45DA2-3609-CFA3-72F3-F96017575028}"/>
              </a:ext>
            </a:extLst>
          </p:cNvPr>
          <p:cNvSpPr/>
          <p:nvPr/>
        </p:nvSpPr>
        <p:spPr>
          <a:xfrm>
            <a:off x="1055440" y="5365665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D1ABC-D58C-9419-A2CE-B4938141201D}"/>
              </a:ext>
            </a:extLst>
          </p:cNvPr>
          <p:cNvSpPr txBox="1"/>
          <p:nvPr/>
        </p:nvSpPr>
        <p:spPr>
          <a:xfrm>
            <a:off x="1487488" y="5809478"/>
            <a:ext cx="10153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Уменьшаем переобучение накладывая дополнительные ограничения на функцию потерь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Можем отбирать «полезные» признаки</a:t>
            </a:r>
          </a:p>
        </p:txBody>
      </p:sp>
    </p:spTree>
    <p:extLst>
      <p:ext uri="{BB962C8B-B14F-4D97-AF65-F5344CB8AC3E}">
        <p14:creationId xmlns:p14="http://schemas.microsoft.com/office/powerpoint/2010/main" val="40820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D8357-AB0C-4DFD-8290-B6459F3F6BAF}"/>
              </a:ext>
            </a:extLst>
          </p:cNvPr>
          <p:cNvSpPr txBox="1"/>
          <p:nvPr/>
        </p:nvSpPr>
        <p:spPr>
          <a:xfrm>
            <a:off x="4028600" y="5941671"/>
            <a:ext cx="2930316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B526C-CC06-44B2-AE27-34F879A528C6}"/>
              </a:ext>
            </a:extLst>
          </p:cNvPr>
          <p:cNvSpPr txBox="1"/>
          <p:nvPr/>
        </p:nvSpPr>
        <p:spPr>
          <a:xfrm>
            <a:off x="479376" y="1340768"/>
            <a:ext cx="83489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House Prices - Advanced Regression Techniques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0D17B1-871F-4313-A9F1-99FEED328061}"/>
              </a:ext>
            </a:extLst>
          </p:cNvPr>
          <p:cNvSpPr txBox="1"/>
          <p:nvPr/>
        </p:nvSpPr>
        <p:spPr>
          <a:xfrm>
            <a:off x="408256" y="3742608"/>
            <a:ext cx="612140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Predicting Molecular Properties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F6BD9D-5A22-4EA4-8DBC-AD9B78624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732" y="1704152"/>
            <a:ext cx="1447800" cy="1447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7B420B-E02A-41D4-89E0-630C5BC59E5D}"/>
              </a:ext>
            </a:extLst>
          </p:cNvPr>
          <p:cNvSpPr txBox="1"/>
          <p:nvPr/>
        </p:nvSpPr>
        <p:spPr>
          <a:xfrm>
            <a:off x="1191420" y="1661604"/>
            <a:ext cx="8246536" cy="210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playground competition's dataset proves that much more influences price negotiations than the number of bedrooms or a white-picket fence.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With 79 explanatory variables describing (almost) every aspect of residential homes in Ames, Iowa, this competition challenges you to predict the final price of each home.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29B96E2-209B-44BE-80A6-952C1829B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396" y="3834399"/>
            <a:ext cx="1854329" cy="1854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2FA44B-FE21-4F69-809A-7A6F60197D59}"/>
              </a:ext>
            </a:extLst>
          </p:cNvPr>
          <p:cNvSpPr txBox="1"/>
          <p:nvPr/>
        </p:nvSpPr>
        <p:spPr>
          <a:xfrm>
            <a:off x="1191420" y="4122712"/>
            <a:ext cx="8175416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Think you can use your data science smarts to make big predictions at a molecular level?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challenge aims to predict interactions between atoms. Imaging technologies like MRI enable us to see and understand the molecular composition of tissues.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7239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6" descr="Картинки по запросу &quot;Netflix Prize&quot;">
            <a:extLst>
              <a:ext uri="{FF2B5EF4-FFF2-40B4-BE49-F238E27FC236}">
                <a16:creationId xmlns:a16="http://schemas.microsoft.com/office/drawing/2014/main" id="{4C2BE76E-F3CF-45F8-9729-AA8EE9F72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"/>
          <a:stretch/>
        </p:blipFill>
        <p:spPr bwMode="auto">
          <a:xfrm>
            <a:off x="263352" y="1700808"/>
            <a:ext cx="5328592" cy="470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A878AB-8187-4861-A391-0B66D7095328}"/>
              </a:ext>
            </a:extLst>
          </p:cNvPr>
          <p:cNvSpPr/>
          <p:nvPr/>
        </p:nvSpPr>
        <p:spPr>
          <a:xfrm>
            <a:off x="6023992" y="2204864"/>
            <a:ext cx="568863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Рейтинг фильмов от 1 до 5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состоит в том, чтобы предсказать рейтинги пользователей.</a:t>
            </a:r>
          </a:p>
          <a:p>
            <a:r>
              <a:rPr lang="ru-RU" dirty="0">
                <a:solidFill>
                  <a:schemeClr val="bg1"/>
                </a:solidFill>
              </a:rPr>
              <a:t>Тривиальный алгоритм (возьмите средний балл фильма) дает RMSE ~ 1.0540.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Алгоритм </a:t>
            </a:r>
            <a:r>
              <a:rPr lang="ru-RU" dirty="0" err="1">
                <a:solidFill>
                  <a:schemeClr val="bg1"/>
                </a:solidFill>
              </a:rPr>
              <a:t>Netflix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CineMatch</a:t>
            </a:r>
            <a:r>
              <a:rPr lang="ru-RU" dirty="0">
                <a:solidFill>
                  <a:schemeClr val="bg1"/>
                </a:solidFill>
              </a:rPr>
              <a:t> дает RMSE ~ 0.9514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состоит в том, чтобы снизить RMSE еще на 10%.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3647728" y="4725144"/>
                <a:ext cx="28491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4725144"/>
                <a:ext cx="28491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  <a:blipFill>
                <a:blip r:embed="rId8"/>
                <a:stretch>
                  <a:fillRect l="-328" t="-11842" r="-766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  <a:blipFill>
                <a:blip r:embed="rId9"/>
                <a:stretch>
                  <a:fillRect l="-404" t="-6618" r="-134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32" y="2852936"/>
            <a:ext cx="504056" cy="179784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688" y="2852936"/>
            <a:ext cx="504056" cy="1797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2927648" y="5301208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5301208"/>
                <a:ext cx="127387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839416" y="5301208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301208"/>
                <a:ext cx="1549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2132856"/>
            <a:ext cx="3677129" cy="27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8" grpId="0"/>
      <p:bldP spid="19" grpId="0"/>
      <p:bldP spid="2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B34BB4-8A49-29A1-97A9-3B62205C4F2A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111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10982</TotalTime>
  <Words>2286</Words>
  <Application>Microsoft Office PowerPoint</Application>
  <PresentationFormat>Широкоэкранный</PresentationFormat>
  <Paragraphs>621</Paragraphs>
  <Slides>52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4" baseType="lpstr">
      <vt:lpstr>32</vt:lpstr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</vt:lpstr>
      <vt:lpstr>Мотивация</vt:lpstr>
      <vt:lpstr>Мотивация</vt:lpstr>
      <vt:lpstr>Линейная регрессия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Рубрика Прохладные Истории</vt:lpstr>
      <vt:lpstr>Рубрика Прохладные Истории</vt:lpstr>
      <vt:lpstr>Линейная регрессия</vt:lpstr>
      <vt:lpstr>Презентация PowerPoint</vt:lpstr>
      <vt:lpstr>А если хочется нелинейную зависимость</vt:lpstr>
      <vt:lpstr>Про категориальные признаки</vt:lpstr>
      <vt:lpstr>Линейная регрессия</vt:lpstr>
      <vt:lpstr>Про Нейронки  (которые тоже «немного»  Линейные Регрессии)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Линейная регрессия</vt:lpstr>
      <vt:lpstr>Рубрика Stable Diffusion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398</cp:revision>
  <dcterms:created xsi:type="dcterms:W3CDTF">2019-05-20T04:53:11Z</dcterms:created>
  <dcterms:modified xsi:type="dcterms:W3CDTF">2023-10-10T07:44:21Z</dcterms:modified>
</cp:coreProperties>
</file>